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1" r:id="rId15"/>
    <p:sldId id="280" r:id="rId16"/>
    <p:sldId id="287" r:id="rId17"/>
    <p:sldId id="291" r:id="rId18"/>
    <p:sldId id="293" r:id="rId19"/>
    <p:sldId id="292" r:id="rId20"/>
    <p:sldId id="295" r:id="rId21"/>
    <p:sldId id="272" r:id="rId22"/>
    <p:sldId id="296" r:id="rId23"/>
    <p:sldId id="297" r:id="rId24"/>
    <p:sldId id="298" r:id="rId25"/>
    <p:sldId id="304" r:id="rId26"/>
    <p:sldId id="299" r:id="rId27"/>
    <p:sldId id="300" r:id="rId28"/>
    <p:sldId id="301" r:id="rId29"/>
    <p:sldId id="302" r:id="rId30"/>
    <p:sldId id="303" r:id="rId31"/>
    <p:sldId id="307" r:id="rId32"/>
    <p:sldId id="289" r:id="rId33"/>
    <p:sldId id="305" r:id="rId34"/>
    <p:sldId id="28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68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36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72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5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4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00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59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749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981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84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48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E4D8B-DA53-4816-A24A-24F65DE3701C}" type="datetimeFigureOut">
              <a:rPr lang="ru-RU" smtClean="0"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2D53C-6402-491D-9B71-A98852887F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719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FF0000"/>
                </a:solidFill>
              </a:rPr>
              <a:t>Оскар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Фингал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О’Флаэрти</a:t>
            </a:r>
            <a:r>
              <a:rPr lang="ru-RU" altLang="ru-RU" b="1" dirty="0" smtClean="0">
                <a:solidFill>
                  <a:srgbClr val="FF0000"/>
                </a:solidFill>
              </a:rPr>
              <a:t> </a:t>
            </a:r>
            <a:r>
              <a:rPr lang="ru-RU" altLang="ru-RU" b="1" dirty="0" err="1" smtClean="0">
                <a:solidFill>
                  <a:srgbClr val="FF0000"/>
                </a:solidFill>
              </a:rPr>
              <a:t>Уилс</a:t>
            </a:r>
            <a:r>
              <a:rPr lang="ru-RU" altLang="ru-RU" b="1" dirty="0" smtClean="0">
                <a:solidFill>
                  <a:srgbClr val="FF0000"/>
                </a:solidFill>
              </a:rPr>
              <a:t> Уайльд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3461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347864" y="613064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(1854-1900)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Лорд Альфред Дуглас (</a:t>
            </a:r>
            <a:r>
              <a:rPr lang="ru-RU" b="1" dirty="0" err="1" smtClean="0">
                <a:solidFill>
                  <a:srgbClr val="FF0000"/>
                </a:solidFill>
              </a:rPr>
              <a:t>Бози</a:t>
            </a:r>
            <a:r>
              <a:rPr lang="ru-RU" b="1" dirty="0" smtClean="0">
                <a:solidFill>
                  <a:srgbClr val="FF0000"/>
                </a:solidFill>
              </a:rPr>
              <a:t>)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56792"/>
            <a:ext cx="3168352" cy="504761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3100199" cy="4957323"/>
          </a:xfrm>
        </p:spPr>
      </p:pic>
    </p:spTree>
    <p:extLst>
      <p:ext uri="{BB962C8B-B14F-4D97-AF65-F5344CB8AC3E}">
        <p14:creationId xmlns:p14="http://schemas.microsoft.com/office/powerpoint/2010/main" val="286395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8" y="0"/>
            <a:ext cx="9143264" cy="685744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512" y="332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Рэдингская</a:t>
            </a:r>
            <a:r>
              <a:rPr lang="ru-RU" sz="3600" b="1" dirty="0" smtClean="0">
                <a:solidFill>
                  <a:srgbClr val="FF0000"/>
                </a:solidFill>
              </a:rPr>
              <a:t> тюрьма. Наши дни.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82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79" y="836712"/>
            <a:ext cx="3417857" cy="54487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836712"/>
            <a:ext cx="3412122" cy="5456099"/>
          </a:xfrm>
        </p:spPr>
      </p:pic>
    </p:spTree>
    <p:extLst>
      <p:ext uri="{BB962C8B-B14F-4D97-AF65-F5344CB8AC3E}">
        <p14:creationId xmlns:p14="http://schemas.microsoft.com/office/powerpoint/2010/main" val="1085415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456385" cy="553692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650" y="584507"/>
            <a:ext cx="3449774" cy="5608005"/>
          </a:xfrm>
        </p:spPr>
      </p:pic>
    </p:spTree>
    <p:extLst>
      <p:ext uri="{BB962C8B-B14F-4D97-AF65-F5344CB8AC3E}">
        <p14:creationId xmlns:p14="http://schemas.microsoft.com/office/powerpoint/2010/main" val="269753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85882"/>
            <a:ext cx="4680519" cy="6908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0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494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Творчество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104456" cy="5479449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2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4190" r="19595" b="24953"/>
          <a:stretch/>
        </p:blipFill>
        <p:spPr bwMode="auto">
          <a:xfrm>
            <a:off x="3730348" y="3717032"/>
            <a:ext cx="1610302" cy="25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674640" cy="15701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5328" y="3140968"/>
            <a:ext cx="3096344" cy="494116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Кентервильское</a:t>
            </a:r>
            <a:r>
              <a:rPr lang="ru-RU" dirty="0" smtClean="0"/>
              <a:t> привидение» (1887)</a:t>
            </a:r>
          </a:p>
          <a:p>
            <a:r>
              <a:rPr lang="ru-RU" dirty="0" smtClean="0"/>
              <a:t>«Преступление лорда Артура </a:t>
            </a:r>
            <a:r>
              <a:rPr lang="ru-RU" dirty="0" err="1" smtClean="0"/>
              <a:t>Сэвила</a:t>
            </a:r>
            <a:r>
              <a:rPr lang="ru-RU" dirty="0" smtClean="0"/>
              <a:t>» (1887)</a:t>
            </a:r>
          </a:p>
          <a:p>
            <a:r>
              <a:rPr lang="ru-RU" dirty="0" smtClean="0"/>
              <a:t>«Счастливый принц и другие сказки» (1888)</a:t>
            </a:r>
          </a:p>
          <a:p>
            <a:r>
              <a:rPr lang="ru-RU" dirty="0" smtClean="0"/>
              <a:t>«Гранатовый домик» (1891)</a:t>
            </a:r>
          </a:p>
          <a:p>
            <a:r>
              <a:rPr lang="ru-RU" dirty="0" smtClean="0"/>
              <a:t>«Портрет Дориана грея» (1891)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28184" y="692696"/>
            <a:ext cx="2736304" cy="655272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Трагедии</a:t>
            </a:r>
          </a:p>
          <a:p>
            <a:r>
              <a:rPr lang="ru-RU" dirty="0" smtClean="0"/>
              <a:t>«Вера, или нигилисты» (1880)</a:t>
            </a:r>
          </a:p>
          <a:p>
            <a:r>
              <a:rPr lang="ru-RU" dirty="0" smtClean="0"/>
              <a:t>«Герцогиня </a:t>
            </a:r>
            <a:r>
              <a:rPr lang="ru-RU" dirty="0" err="1" smtClean="0"/>
              <a:t>Падуанская</a:t>
            </a:r>
            <a:r>
              <a:rPr lang="ru-RU" dirty="0" smtClean="0"/>
              <a:t>» (1883)</a:t>
            </a:r>
          </a:p>
          <a:p>
            <a:r>
              <a:rPr lang="ru-RU" dirty="0" smtClean="0"/>
              <a:t>«Саломея» (1892)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Комедии</a:t>
            </a:r>
          </a:p>
          <a:p>
            <a:r>
              <a:rPr lang="ru-RU" dirty="0" smtClean="0"/>
              <a:t>«Веер леди Уиндермир» (1892)</a:t>
            </a:r>
          </a:p>
          <a:p>
            <a:r>
              <a:rPr lang="ru-RU" dirty="0" smtClean="0"/>
              <a:t>«Женщина, не стоящая внимания» (1893)</a:t>
            </a:r>
          </a:p>
          <a:p>
            <a:r>
              <a:rPr lang="ru-RU" dirty="0" smtClean="0"/>
              <a:t>«Идеальный муж» (1895)</a:t>
            </a:r>
          </a:p>
          <a:p>
            <a:r>
              <a:rPr lang="ru-RU" dirty="0" smtClean="0"/>
              <a:t>«Как важно быть серьезным»  (1895)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02" y="166855"/>
            <a:ext cx="1476164" cy="2345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01310" y="1619887"/>
            <a:ext cx="271085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Стихотворения (1881)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200" dirty="0" smtClean="0"/>
              <a:t>«Баллада </a:t>
            </a:r>
            <a:r>
              <a:rPr lang="ru-RU" sz="2200" dirty="0" err="1" smtClean="0"/>
              <a:t>Рэдингской</a:t>
            </a:r>
            <a:r>
              <a:rPr lang="ru-RU" sz="2200" dirty="0" smtClean="0"/>
              <a:t> тюрьмы» (1898)</a:t>
            </a:r>
            <a:endParaRPr lang="ru-RU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6170864" y="116632"/>
            <a:ext cx="2793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ДРАМАТУРГИЯ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3868" y="10230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ЛИРИКА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261241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ПРОЗА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1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Сказки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3820" r="7708" b="5482"/>
          <a:stretch/>
        </p:blipFill>
        <p:spPr>
          <a:xfrm>
            <a:off x="4716016" y="332656"/>
            <a:ext cx="4219193" cy="6192687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2"/>
          <a:stretch/>
        </p:blipFill>
        <p:spPr>
          <a:xfrm>
            <a:off x="611560" y="1844824"/>
            <a:ext cx="3659701" cy="4200701"/>
          </a:xfrm>
        </p:spPr>
      </p:pic>
    </p:spTree>
    <p:extLst>
      <p:ext uri="{BB962C8B-B14F-4D97-AF65-F5344CB8AC3E}">
        <p14:creationId xmlns:p14="http://schemas.microsoft.com/office/powerpoint/2010/main" val="36904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«Готический» роман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6612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Характерные темы:</a:t>
            </a:r>
            <a:r>
              <a:rPr lang="ru-RU" dirty="0" smtClean="0"/>
              <a:t> </a:t>
            </a:r>
            <a:r>
              <a:rPr lang="ru-RU" dirty="0"/>
              <a:t>средневековая тема, темы кровосмесительной любви и противоестественной </a:t>
            </a:r>
            <a:r>
              <a:rPr lang="ru-RU" dirty="0" smtClean="0"/>
              <a:t>ненависти и т.п.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Сюжет</a:t>
            </a:r>
            <a:r>
              <a:rPr lang="ru-RU" dirty="0" smtClean="0"/>
              <a:t> связан </a:t>
            </a:r>
            <a:r>
              <a:rPr lang="ru-RU" dirty="0"/>
              <a:t>с мотивом тайны, неразгаданного преступления, мелодраматический </a:t>
            </a:r>
            <a:r>
              <a:rPr lang="ru-RU" dirty="0" smtClean="0"/>
              <a:t>сюжет.</a:t>
            </a:r>
          </a:p>
          <a:p>
            <a:r>
              <a:rPr lang="ru-RU" dirty="0">
                <a:solidFill>
                  <a:srgbClr val="FF0000"/>
                </a:solidFill>
              </a:rPr>
              <a:t>Конфликт</a:t>
            </a:r>
            <a:r>
              <a:rPr lang="ru-RU" dirty="0"/>
              <a:t> переносится в обстановку условного средневековья</a:t>
            </a:r>
            <a:r>
              <a:rPr lang="ru-RU" dirty="0" smtClean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Место</a:t>
            </a:r>
            <a:r>
              <a:rPr lang="ru-RU" dirty="0"/>
              <a:t> </a:t>
            </a:r>
            <a:r>
              <a:rPr lang="ru-RU" dirty="0">
                <a:solidFill>
                  <a:srgbClr val="FF0000"/>
                </a:solidFill>
              </a:rPr>
              <a:t>действия:</a:t>
            </a:r>
            <a:r>
              <a:rPr lang="ru-RU" dirty="0"/>
              <a:t> </a:t>
            </a:r>
            <a:r>
              <a:rPr lang="ru-RU" dirty="0" smtClean="0"/>
              <a:t>замок </a:t>
            </a:r>
            <a:r>
              <a:rPr lang="ru-RU" dirty="0"/>
              <a:t>или аббатство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472608"/>
          </a:xfrm>
        </p:spPr>
        <p:txBody>
          <a:bodyPr>
            <a:normAutofit fontScale="85000" lnSpcReduction="1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Герои: </a:t>
            </a:r>
            <a:r>
              <a:rPr lang="ru-RU" dirty="0" smtClean="0"/>
              <a:t>положительные </a:t>
            </a:r>
            <a:r>
              <a:rPr lang="ru-RU" dirty="0"/>
              <a:t>образы главной </a:t>
            </a:r>
            <a:r>
              <a:rPr lang="ru-RU" dirty="0" smtClean="0"/>
              <a:t>героини и её возлюбленного, а также образ </a:t>
            </a:r>
            <a:r>
              <a:rPr lang="ru-RU" dirty="0"/>
              <a:t>мрачного злодея, </a:t>
            </a:r>
            <a:r>
              <a:rPr lang="ru-RU" dirty="0" smtClean="0"/>
              <a:t>повинного в </a:t>
            </a:r>
            <a:r>
              <a:rPr lang="ru-RU" dirty="0"/>
              <a:t>злоключениях </a:t>
            </a:r>
            <a:r>
              <a:rPr lang="ru-RU" dirty="0" smtClean="0"/>
              <a:t>героев. </a:t>
            </a:r>
          </a:p>
          <a:p>
            <a:r>
              <a:rPr lang="ru-RU" dirty="0">
                <a:solidFill>
                  <a:srgbClr val="FF0000"/>
                </a:solidFill>
              </a:rPr>
              <a:t>События</a:t>
            </a:r>
            <a:r>
              <a:rPr lang="ru-RU" dirty="0"/>
              <a:t> в романе совершаются по воле роковых, сверхъестественных сил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Если добродетель и не всегда торжествует, то </a:t>
            </a:r>
            <a:r>
              <a:rPr lang="ru-RU" dirty="0" smtClean="0">
                <a:solidFill>
                  <a:srgbClr val="FF0000"/>
                </a:solidFill>
              </a:rPr>
              <a:t>порок</a:t>
            </a:r>
            <a:r>
              <a:rPr lang="ru-RU" dirty="0" smtClean="0"/>
              <a:t> всегда </a:t>
            </a:r>
            <a:r>
              <a:rPr lang="ru-RU" dirty="0" smtClean="0">
                <a:solidFill>
                  <a:srgbClr val="FF0000"/>
                </a:solidFill>
              </a:rPr>
              <a:t>наказан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011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116632"/>
            <a:ext cx="7845425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«Готический» роман и его представители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8" t="-755" r="25152" b="755"/>
          <a:stretch/>
        </p:blipFill>
        <p:spPr>
          <a:xfrm>
            <a:off x="971600" y="1554761"/>
            <a:ext cx="2715593" cy="4816467"/>
          </a:xfrm>
        </p:spPr>
      </p:pic>
      <p:sp>
        <p:nvSpPr>
          <p:cNvPr id="7" name="TextBox 6"/>
          <p:cNvSpPr txBox="1"/>
          <p:nvPr/>
        </p:nvSpPr>
        <p:spPr>
          <a:xfrm>
            <a:off x="1331640" y="515719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Анна </a:t>
            </a:r>
            <a:r>
              <a:rPr lang="ru-RU" dirty="0" err="1" smtClean="0">
                <a:solidFill>
                  <a:srgbClr val="FF0000"/>
                </a:solidFill>
              </a:rPr>
              <a:t>Рэдклифф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(1764-1823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2369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265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Родители Оскара Уайльда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2" t="352" r="10093" b="23532"/>
          <a:stretch/>
        </p:blipFill>
        <p:spPr>
          <a:xfrm>
            <a:off x="4989744" y="1124744"/>
            <a:ext cx="3643516" cy="3961407"/>
          </a:xfrm>
        </p:spPr>
      </p:pic>
      <p:sp>
        <p:nvSpPr>
          <p:cNvPr id="6" name="TextBox 5"/>
          <p:cNvSpPr txBox="1"/>
          <p:nvPr/>
        </p:nvSpPr>
        <p:spPr>
          <a:xfrm>
            <a:off x="5264947" y="5070758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Джейн Франческа Уайльд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1384" y="5316979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Сэр Уильям Уайльд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0" t="3619" r="5260" b="40737"/>
          <a:stretch/>
        </p:blipFill>
        <p:spPr>
          <a:xfrm>
            <a:off x="741646" y="1196752"/>
            <a:ext cx="3584832" cy="3923339"/>
          </a:xfrm>
        </p:spPr>
      </p:pic>
    </p:spTree>
    <p:extLst>
      <p:ext uri="{BB962C8B-B14F-4D97-AF65-F5344CB8AC3E}">
        <p14:creationId xmlns:p14="http://schemas.microsoft.com/office/powerpoint/2010/main" val="762564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4161" b="2336"/>
          <a:stretch/>
        </p:blipFill>
        <p:spPr bwMode="auto">
          <a:xfrm>
            <a:off x="5508104" y="1120248"/>
            <a:ext cx="2681112" cy="4417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3799"/>
            <a:ext cx="4385372" cy="543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085184"/>
            <a:ext cx="3024187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673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ru-RU" sz="4800" b="1" dirty="0" err="1" smtClean="0">
                <a:solidFill>
                  <a:srgbClr val="FF0000"/>
                </a:solidFill>
              </a:rPr>
              <a:t>Кентервильское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привидение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(1887)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15" y="1600200"/>
            <a:ext cx="3436570" cy="4525963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386556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2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Что очевидно при характеристике «</a:t>
            </a:r>
            <a:r>
              <a:rPr lang="ru-RU" dirty="0" err="1" smtClean="0">
                <a:solidFill>
                  <a:srgbClr val="FF0000"/>
                </a:solidFill>
              </a:rPr>
              <a:t>Кентервильского</a:t>
            </a:r>
            <a:r>
              <a:rPr lang="ru-RU" dirty="0" smtClean="0">
                <a:solidFill>
                  <a:srgbClr val="FF0000"/>
                </a:solidFill>
              </a:rPr>
              <a:t> привидения»?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05064"/>
            <a:ext cx="8496944" cy="2664296"/>
          </a:xfrm>
        </p:spPr>
        <p:txBody>
          <a:bodyPr/>
          <a:lstStyle/>
          <a:p>
            <a:r>
              <a:rPr lang="ru-RU" dirty="0" smtClean="0"/>
              <a:t>Автор развенчивает мистику традиционной «готической» истории;</a:t>
            </a:r>
          </a:p>
          <a:p>
            <a:r>
              <a:rPr lang="ru-RU" dirty="0" smtClean="0"/>
              <a:t>показывает условность жанра;</a:t>
            </a:r>
          </a:p>
          <a:p>
            <a:r>
              <a:rPr lang="ru-RU" dirty="0" smtClean="0"/>
              <a:t>выражает протест против общепринятых порядков в литературной и социальной сферах.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4038600" cy="2271712"/>
          </a:xfrm>
        </p:spPr>
      </p:pic>
    </p:spTree>
    <p:extLst>
      <p:ext uri="{BB962C8B-B14F-4D97-AF65-F5344CB8AC3E}">
        <p14:creationId xmlns:p14="http://schemas.microsoft.com/office/powerpoint/2010/main" val="495215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dirty="0" err="1" smtClean="0">
                <a:solidFill>
                  <a:srgbClr val="FF0000"/>
                </a:solidFill>
              </a:rPr>
              <a:t>Кентервильское</a:t>
            </a:r>
            <a:r>
              <a:rPr lang="ru-RU" dirty="0" smtClean="0">
                <a:solidFill>
                  <a:srgbClr val="FF0000"/>
                </a:solidFill>
              </a:rPr>
              <a:t> привидение» – синтез искусства и философии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330824" cy="5069160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О. Уайльд обсуждает актуальные вопросы современности;</a:t>
            </a:r>
          </a:p>
          <a:p>
            <a:r>
              <a:rPr lang="ru-RU" sz="2900" dirty="0" smtClean="0"/>
              <a:t>размышляет над проблемами роли и места человека в мире;</a:t>
            </a:r>
          </a:p>
          <a:p>
            <a:r>
              <a:rPr lang="ru-RU" sz="2900" dirty="0" smtClean="0"/>
              <a:t>создаёт глубокий и высокохудожественный текст.</a:t>
            </a:r>
            <a:endParaRPr lang="ru-RU" sz="29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72816"/>
            <a:ext cx="32328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235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Семья </a:t>
            </a:r>
            <a:r>
              <a:rPr lang="ru-RU" b="1" dirty="0" err="1" smtClean="0">
                <a:solidFill>
                  <a:srgbClr val="FF0000"/>
                </a:solidFill>
              </a:rPr>
              <a:t>Отис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5" t="18593" r="9104"/>
          <a:stretch/>
        </p:blipFill>
        <p:spPr>
          <a:xfrm>
            <a:off x="1403648" y="1412776"/>
            <a:ext cx="6125863" cy="5040560"/>
          </a:xfrm>
        </p:spPr>
      </p:pic>
    </p:spTree>
    <p:extLst>
      <p:ext uri="{BB962C8B-B14F-4D97-AF65-F5344CB8AC3E}">
        <p14:creationId xmlns:p14="http://schemas.microsoft.com/office/powerpoint/2010/main" val="1384742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20" cy="6985653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09018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" t="1901" r="3407" b="9659"/>
          <a:stretch/>
        </p:blipFill>
        <p:spPr>
          <a:xfrm>
            <a:off x="4776186" y="2414725"/>
            <a:ext cx="3737499" cy="2663301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16"/>
          <a:stretch/>
        </p:blipFill>
        <p:spPr>
          <a:xfrm>
            <a:off x="611560" y="980728"/>
            <a:ext cx="4042792" cy="5070203"/>
          </a:xfrm>
        </p:spPr>
      </p:pic>
    </p:spTree>
    <p:extLst>
      <p:ext uri="{BB962C8B-B14F-4D97-AF65-F5344CB8AC3E}">
        <p14:creationId xmlns:p14="http://schemas.microsoft.com/office/powerpoint/2010/main" val="438662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7803"/>
            <a:ext cx="6840760" cy="6827078"/>
          </a:xfrm>
        </p:spPr>
      </p:pic>
    </p:spTree>
    <p:extLst>
      <p:ext uri="{BB962C8B-B14F-4D97-AF65-F5344CB8AC3E}">
        <p14:creationId xmlns:p14="http://schemas.microsoft.com/office/powerpoint/2010/main" val="2144400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71" y="1988840"/>
            <a:ext cx="9252520" cy="292498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179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" y="620688"/>
            <a:ext cx="9414541" cy="59154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Оксфорд, колледж Магдален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984776" cy="5233369"/>
          </a:xfrm>
        </p:spPr>
      </p:pic>
    </p:spTree>
    <p:extLst>
      <p:ext uri="{BB962C8B-B14F-4D97-AF65-F5344CB8AC3E}">
        <p14:creationId xmlns:p14="http://schemas.microsoft.com/office/powerpoint/2010/main" val="3486361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160" y="404664"/>
            <a:ext cx="9485160" cy="605287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275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20688"/>
            <a:ext cx="3236972" cy="5225398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955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Образ Вирджинии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816424" cy="50816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038600" cy="3051386"/>
          </a:xfrm>
        </p:spPr>
      </p:pic>
    </p:spTree>
    <p:extLst>
      <p:ext uri="{BB962C8B-B14F-4D97-AF65-F5344CB8AC3E}">
        <p14:creationId xmlns:p14="http://schemas.microsoft.com/office/powerpoint/2010/main" val="6495339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</a:rPr>
              <a:t>Кентервильское</a:t>
            </a:r>
            <a:r>
              <a:rPr lang="ru-RU" b="1" dirty="0" smtClean="0">
                <a:solidFill>
                  <a:srgbClr val="FF0000"/>
                </a:solidFill>
              </a:rPr>
              <a:t> привидение»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Использует возможности «готической» повести / романа Оскар Уайльд представляет </a:t>
            </a:r>
            <a:r>
              <a:rPr lang="ru-RU" dirty="0" smtClean="0">
                <a:solidFill>
                  <a:srgbClr val="FF0000"/>
                </a:solidFill>
              </a:rPr>
              <a:t>актуальные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проблемы: </a:t>
            </a:r>
          </a:p>
          <a:p>
            <a:r>
              <a:rPr lang="ru-RU" dirty="0" smtClean="0"/>
              <a:t>рационализация современной жизни;</a:t>
            </a:r>
          </a:p>
          <a:p>
            <a:r>
              <a:rPr lang="ru-RU" dirty="0" smtClean="0"/>
              <a:t>взаимовлияние американской и британской культур.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Уайльд выражает </a:t>
            </a:r>
            <a:r>
              <a:rPr lang="ru-RU" dirty="0" smtClean="0">
                <a:solidFill>
                  <a:srgbClr val="FF0000"/>
                </a:solidFill>
              </a:rPr>
              <a:t>идею власти иррационального </a:t>
            </a:r>
            <a:r>
              <a:rPr lang="ru-RU" dirty="0" smtClean="0"/>
              <a:t>над человеком.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94869"/>
            <a:ext cx="2524125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1575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88840"/>
            <a:ext cx="4690864" cy="1143000"/>
          </a:xfrm>
        </p:spPr>
        <p:txBody>
          <a:bodyPr>
            <a:normAutofit/>
          </a:bodyPr>
          <a:lstStyle/>
          <a:p>
            <a:r>
              <a:rPr lang="ru-RU" altLang="ru-RU" sz="5400" b="1" dirty="0" smtClean="0">
                <a:solidFill>
                  <a:srgbClr val="FF0000"/>
                </a:solidFill>
              </a:rPr>
              <a:t>Оскар Уайльд</a:t>
            </a:r>
            <a:endParaRPr lang="ru-RU" sz="5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052736"/>
            <a:ext cx="3370198" cy="4869935"/>
          </a:xfrm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92" y="3326687"/>
            <a:ext cx="3133616" cy="107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2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Уайльд-</a:t>
            </a:r>
            <a:r>
              <a:rPr lang="ru-RU" b="1" dirty="0" err="1" smtClean="0">
                <a:solidFill>
                  <a:srgbClr val="FF0000"/>
                </a:solidFill>
              </a:rPr>
              <a:t>оксфордец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3152254" cy="50405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965" y="1268760"/>
            <a:ext cx="3146532" cy="5040560"/>
          </a:xfrm>
        </p:spPr>
      </p:pic>
    </p:spTree>
    <p:extLst>
      <p:ext uri="{BB962C8B-B14F-4D97-AF65-F5344CB8AC3E}">
        <p14:creationId xmlns:p14="http://schemas.microsoft.com/office/powerpoint/2010/main" val="2288785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1347"/>
            <a:ext cx="3888432" cy="625198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960" y="222107"/>
            <a:ext cx="3852592" cy="6213250"/>
          </a:xfrm>
        </p:spPr>
      </p:pic>
      <p:sp>
        <p:nvSpPr>
          <p:cNvPr id="7" name="TextBox 6"/>
          <p:cNvSpPr txBox="1"/>
          <p:nvPr/>
        </p:nvSpPr>
        <p:spPr>
          <a:xfrm>
            <a:off x="1763688" y="645333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1877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645333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1878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69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Уайльд в Америке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" y="31421"/>
            <a:ext cx="2845285" cy="4549707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553983"/>
            <a:ext cx="2699792" cy="4304017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59" y="1690063"/>
            <a:ext cx="2904367" cy="4623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250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21228"/>
            <a:ext cx="9324528" cy="7096890"/>
          </a:xfrm>
        </p:spPr>
      </p:pic>
    </p:spTree>
    <p:extLst>
      <p:ext uri="{BB962C8B-B14F-4D97-AF65-F5344CB8AC3E}">
        <p14:creationId xmlns:p14="http://schemas.microsoft.com/office/powerpoint/2010/main" val="1224663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5157192"/>
            <a:ext cx="4618856" cy="2060848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Констанс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Уайльд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8640"/>
            <a:ext cx="3312368" cy="528058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92696"/>
            <a:ext cx="3600400" cy="5757162"/>
          </a:xfrm>
        </p:spPr>
      </p:pic>
    </p:spTree>
    <p:extLst>
      <p:ext uri="{BB962C8B-B14F-4D97-AF65-F5344CB8AC3E}">
        <p14:creationId xmlns:p14="http://schemas.microsoft.com/office/powerpoint/2010/main" val="1248364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3600400" cy="582417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20688"/>
            <a:ext cx="3691353" cy="5884766"/>
          </a:xfrm>
        </p:spPr>
      </p:pic>
    </p:spTree>
    <p:extLst>
      <p:ext uri="{BB962C8B-B14F-4D97-AF65-F5344CB8AC3E}">
        <p14:creationId xmlns:p14="http://schemas.microsoft.com/office/powerpoint/2010/main" val="5809466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</TotalTime>
  <Words>367</Words>
  <Application>Microsoft Office PowerPoint</Application>
  <PresentationFormat>Экран (4:3)</PresentationFormat>
  <Paragraphs>64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Оскар Фингал О’Флаэрти Уилс Уайльд</vt:lpstr>
      <vt:lpstr>Родители Оскара Уайльда</vt:lpstr>
      <vt:lpstr>Оксфорд, колледж Магдален</vt:lpstr>
      <vt:lpstr>Уайльд-оксфордец</vt:lpstr>
      <vt:lpstr>Презентация PowerPoint</vt:lpstr>
      <vt:lpstr>Уайльд в Америке</vt:lpstr>
      <vt:lpstr>Презентация PowerPoint</vt:lpstr>
      <vt:lpstr>Констанс Уайльд</vt:lpstr>
      <vt:lpstr>Презентация PowerPoint</vt:lpstr>
      <vt:lpstr>Лорд Альфред Дуглас (Бози)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Творчество</vt:lpstr>
      <vt:lpstr>Презентация PowerPoint</vt:lpstr>
      <vt:lpstr>Сказки</vt:lpstr>
      <vt:lpstr>«Готический» роман</vt:lpstr>
      <vt:lpstr>«Готический» роман и его представители</vt:lpstr>
      <vt:lpstr>Презентация PowerPoint</vt:lpstr>
      <vt:lpstr>Кентервильское привидение (1887)</vt:lpstr>
      <vt:lpstr>Что очевидно при характеристике «Кентервильского привидения»?</vt:lpstr>
      <vt:lpstr>«Кентервильское привидение» – синтез искусства и философии</vt:lpstr>
      <vt:lpstr>Семья Отис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 Вирджинии</vt:lpstr>
      <vt:lpstr>«Кентервильское привидение»</vt:lpstr>
      <vt:lpstr>Оскар Уайльд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Оскар Фингал О’Флаэрти Уилс Уайльд</dc:title>
  <dc:creator>1</dc:creator>
  <cp:lastModifiedBy>Olga</cp:lastModifiedBy>
  <cp:revision>35</cp:revision>
  <dcterms:created xsi:type="dcterms:W3CDTF">2014-10-12T07:42:09Z</dcterms:created>
  <dcterms:modified xsi:type="dcterms:W3CDTF">2020-08-03T12:37:05Z</dcterms:modified>
</cp:coreProperties>
</file>